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945600" cy="10972800"/>
  <p:notesSz cx="6858000" cy="9144000"/>
  <p:defaultTextStyle>
    <a:defPPr>
      <a:defRPr lang="en-US"/>
    </a:defPPr>
    <a:lvl1pPr marL="0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40506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81012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821518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62024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702531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643037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583543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524049" algn="l" defTabSz="94050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9838" autoAdjust="0"/>
  </p:normalViewPr>
  <p:slideViewPr>
    <p:cSldViewPr snapToObjects="1" showGuides="1">
      <p:cViewPr>
        <p:scale>
          <a:sx n="50" d="100"/>
          <a:sy n="50" d="100"/>
        </p:scale>
        <p:origin x="-368" y="-544"/>
      </p:cViewPr>
      <p:guideLst>
        <p:guide orient="horz" pos="3456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54DA9-8C56-6E42-9AAC-CAFE7565A8D4}" type="datetimeFigureOut">
              <a:rPr/>
              <a:pPr/>
              <a:t>8/13/12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45C9-4336-A046-BE8D-F3D5A9DEE0CD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40506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881012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821518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762024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702531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643037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583543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524049" algn="l" defTabSz="9405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45C9-4336-A046-BE8D-F3D5A9DEE0CD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3408681"/>
            <a:ext cx="18653760" cy="235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6217920"/>
            <a:ext cx="1536192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703582"/>
            <a:ext cx="11849100" cy="149783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703582"/>
            <a:ext cx="35189160" cy="149783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7051041"/>
            <a:ext cx="18653760" cy="2179320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4650742"/>
            <a:ext cx="18653760" cy="24002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4097022"/>
            <a:ext cx="23519129" cy="11584939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4097022"/>
            <a:ext cx="23519131" cy="11584939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39421"/>
            <a:ext cx="1975104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456181"/>
            <a:ext cx="9696451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3479800"/>
            <a:ext cx="9696451" cy="63220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2456181"/>
            <a:ext cx="9700260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3479800"/>
            <a:ext cx="9700260" cy="63220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436880"/>
            <a:ext cx="7219951" cy="185928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36881"/>
            <a:ext cx="12268200" cy="936498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2296161"/>
            <a:ext cx="7219951" cy="75057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7680960"/>
            <a:ext cx="13167360" cy="90678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980440"/>
            <a:ext cx="13167360" cy="6583680"/>
          </a:xfrm>
        </p:spPr>
        <p:txBody>
          <a:bodyPr/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8587741"/>
            <a:ext cx="13167360" cy="128777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439421"/>
            <a:ext cx="19751040" cy="1828800"/>
          </a:xfrm>
          <a:prstGeom prst="rect">
            <a:avLst/>
          </a:prstGeom>
        </p:spPr>
        <p:txBody>
          <a:bodyPr vert="horz" lIns="188101" tIns="94051" rIns="188101" bIns="940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60321"/>
            <a:ext cx="19751040" cy="7241541"/>
          </a:xfrm>
          <a:prstGeom prst="rect">
            <a:avLst/>
          </a:prstGeom>
        </p:spPr>
        <p:txBody>
          <a:bodyPr vert="horz" lIns="188101" tIns="94051" rIns="188101" bIns="940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0170161"/>
            <a:ext cx="51206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E079-B067-9644-B645-F24B2E191AF9}" type="datetimeFigureOut">
              <a:rPr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0170161"/>
            <a:ext cx="69494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0170161"/>
            <a:ext cx="51206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B603-BA26-3E49-A1A3-61261E607A6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0506" rtl="0" eaLnBrk="1" latinLnBrk="0" hangingPunct="1">
        <a:spcBef>
          <a:spcPct val="0"/>
        </a:spcBef>
        <a:buNone/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5380" indent="-705380" algn="l" defTabSz="940506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528322" indent="-587816" algn="l" defTabSz="940506" rtl="0" eaLnBrk="1" latinLnBrk="0" hangingPunct="1">
        <a:spcBef>
          <a:spcPct val="20000"/>
        </a:spcBef>
        <a:buFont typeface="Arial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51265" indent="-470253" algn="l" defTabSz="940506" rtl="0" eaLnBrk="1" latinLnBrk="0" hangingPunct="1">
        <a:spcBef>
          <a:spcPct val="20000"/>
        </a:spcBef>
        <a:buFont typeface="Arial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771" indent="-470253" algn="l" defTabSz="940506" rtl="0" eaLnBrk="1" latinLnBrk="0" hangingPunct="1">
        <a:spcBef>
          <a:spcPct val="20000"/>
        </a:spcBef>
        <a:buFont typeface="Arial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32278" indent="-470253" algn="l" defTabSz="940506" rtl="0" eaLnBrk="1" latinLnBrk="0" hangingPunct="1">
        <a:spcBef>
          <a:spcPct val="20000"/>
        </a:spcBef>
        <a:buFont typeface="Arial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72784" indent="-470253" algn="l" defTabSz="94050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94050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94050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94050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94050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6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2917" t="416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l="2917" t="4167"/>
              <a:stretch>
                <a:fillRect/>
              </a:stretch>
            </p:blipFill>
          </mc:Fallback>
        </mc:AlternateContent>
        <p:spPr>
          <a:xfrm>
            <a:off x="0" y="0"/>
            <a:ext cx="21031200" cy="10380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" y="9891693"/>
            <a:ext cx="21266150" cy="954107"/>
          </a:xfrm>
          <a:prstGeom prst="rect">
            <a:avLst/>
          </a:prstGeom>
          <a:noFill/>
        </p:spPr>
        <p:txBody>
          <a:bodyPr wrap="square" numCol="8" spcCol="137160" rtlCol="0">
            <a:spAutoFit/>
          </a:bodyPr>
          <a:lstStyle/>
          <a:p>
            <a:r>
              <a:rPr lang="en-US" sz="800"/>
              <a:t>This poster presents a graphic representation of syntactic probabilities in written English. The probabilities were extracted from the Wall Street Journal portion of the Penn Treebank (Marcus et al., 1993)—about 1 million words of syntactically-annotated text. (The corpus was slightly modified for this purpose.)</a:t>
            </a:r>
          </a:p>
          <a:p>
            <a:r>
              <a:rPr lang="en-US" sz="800"/>
              <a:t>     The corpus can be used to define a </a:t>
            </a:r>
            <a:r>
              <a:rPr lang="en-US" sz="800" i="1"/>
              <a:t>probabilistic context-free grammar</a:t>
            </a:r>
            <a:r>
              <a:rPr lang="en-US" sz="800"/>
              <a:t>, in which each expansion of a constituent is assigned a probability. The diagram represents only the 25 most frequently-occurring expansions; these account for about 65% of all constituent tokens in the corpus (see Table 1 at right).</a:t>
            </a:r>
          </a:p>
          <a:p>
            <a:r>
              <a:rPr lang="en-US" sz="800"/>
              <a:t>     The diagram consists of a network of paths, boxes, and ovals. Paths represent syntactic expansions; boxes represent constituents; ovals represent preterminals (noun, verb, etc.). Each box has a path entering its left side and exiting its right side (consider the large NP on the left as an example). The path may split into several sub-paths, representing possible expansions. If the height of the path  (i.e. the distance across  in the vertical dimension as it enters the box) is </a:t>
            </a:r>
            <a:r>
              <a:rPr lang="en-US" sz="800" i="1"/>
              <a:t>H</a:t>
            </a:r>
            <a:r>
              <a:rPr lang="en-US" sz="800"/>
              <a:t>, the height of each sub-path is </a:t>
            </a:r>
            <a:r>
              <a:rPr lang="en-US" sz="800" i="1"/>
              <a:t>P </a:t>
            </a:r>
            <a:r>
              <a:rPr lang="en-US" sz="800">
                <a:sym typeface="Symbol"/>
              </a:rPr>
              <a:t></a:t>
            </a:r>
            <a:r>
              <a:rPr lang="en-US" sz="800" i="1"/>
              <a:t> H</a:t>
            </a:r>
            <a:r>
              <a:rPr lang="en-US" sz="800"/>
              <a:t>, where </a:t>
            </a:r>
            <a:r>
              <a:rPr lang="en-US" sz="800" i="1"/>
              <a:t>P</a:t>
            </a:r>
            <a:r>
              <a:rPr lang="en-US" sz="800"/>
              <a:t> is the probability of the expansion. For example, the probability of the expansion NP </a:t>
            </a:r>
            <a:r>
              <a:rPr lang="en-US" sz="800">
                <a:sym typeface="Symbol"/>
              </a:rPr>
              <a:t></a:t>
            </a:r>
            <a:r>
              <a:rPr lang="en-US" sz="800"/>
              <a:t> ProN (Pronoun) is .092, so the height of the ProN sub-path  is .092 </a:t>
            </a:r>
            <a:r>
              <a:rPr lang="en-US" sz="800">
                <a:sym typeface="Symbol"/>
              </a:rPr>
              <a:t></a:t>
            </a:r>
            <a:r>
              <a:rPr lang="en-US" sz="800"/>
              <a:t> the height of the NP path. Smaller ovals and boxes  represent the “children” to which the larger constituent expands. (The height of each oval and box is 2.14 x the height of the path through it.) When multiple expansions involve the same child, their paths are merged into a single path whose height is the sum of the sub-paths; for example, the NP expansions [D N] and [D A N] both involve D, so their paths (going into D) are merged. Each smaller constituent also shows its internal structure; the probabilities of elements within it are correctly represented with respect to the immediate parent and higher-level constituents as well.</a:t>
            </a:r>
          </a:p>
          <a:p>
            <a:r>
              <a:rPr lang="en-US" sz="800"/>
              <a:t>       The diagram represents many important facts about English. It shows, for example, the relative probability of different kinds of verb complements and adjuncts: direct object, infinitive VP, embedded clause, and prepositional phrase. The diagram also clearly shows the </a:t>
            </a:r>
            <a:r>
              <a:rPr lang="en-US" sz="800" i="1"/>
              <a:t>recursive</a:t>
            </a:r>
            <a:r>
              <a:rPr lang="en-US" sz="800"/>
              <a:t> nature of English: The eye naturally recognizes, for example, the appearance of NP at different hierarchical levels. More problematically, the diagram represents English as being context-free, in that the probabilities of expansions of a constituent are the same regardless of its syntactic context. In fact, English is </a:t>
            </a:r>
            <a:r>
              <a:rPr lang="en-US" sz="800" i="1"/>
              <a:t>not</a:t>
            </a:r>
            <a:r>
              <a:rPr lang="en-US" sz="800"/>
              <a:t> context-free in this sense: For example, a subject NP is much more likely to expand to a pronoun than an object NP. In this sense, the diagram oversimplifies the true probabilities of English syntax.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237935" y="1033839"/>
          <a:ext cx="1428751" cy="518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44"/>
                <a:gridCol w="478631"/>
                <a:gridCol w="357188"/>
                <a:gridCol w="357188"/>
              </a:tblGrid>
              <a:tr h="166941">
                <a:tc>
                  <a:txBody>
                    <a:bodyPr/>
                    <a:lstStyle/>
                    <a:p>
                      <a:r>
                        <a:rPr lang="en-US" sz="600" b="1"/>
                        <a:t>Par-</a:t>
                      </a:r>
                    </a:p>
                    <a:p>
                      <a:r>
                        <a:rPr lang="en-US" sz="600" b="1"/>
                        <a:t>ent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Expansion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Count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P(Par</a:t>
                      </a:r>
                    </a:p>
                    <a:p>
                      <a:r>
                        <a:rPr lang="en-US" sz="600" b="1"/>
                        <a:t>-&gt;Exp)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rowSpan="11">
                  <a:txBody>
                    <a:bodyPr/>
                    <a:lstStyle/>
                    <a:p>
                      <a:r>
                        <a:rPr lang="en-US" sz="600"/>
                        <a:t>NP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NP PP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43862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.192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D</a:t>
                      </a:r>
                      <a:r>
                        <a:rPr lang="en-US" sz="600" baseline="0"/>
                        <a:t> N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42193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.185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32758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.143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ProN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20932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.092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PropN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15897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.070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Adj</a:t>
                      </a:r>
                      <a:r>
                        <a:rPr lang="en-US" sz="600" baseline="0"/>
                        <a:t> N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15512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.068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9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PropN PropN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14881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.065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D Adj</a:t>
                      </a:r>
                      <a:r>
                        <a:rPr lang="en-US" sz="600" baseline="0"/>
                        <a:t> N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13840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.061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NP 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11299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.049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NP SBAR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9287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.041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 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8104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.035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rowSpan="7">
                  <a:txBody>
                    <a:bodyPr/>
                    <a:lstStyle/>
                    <a:p>
                      <a:r>
                        <a:rPr lang="en-US" sz="600"/>
                        <a:t>VP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 NP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30694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.265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 VP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27964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.242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 PP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14296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.124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11213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.097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 SBAR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11213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.097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 Sinf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10518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.091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 NP PP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9832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.085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PP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 NP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103708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1.000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rowSpan="2">
                  <a:txBody>
                    <a:bodyPr/>
                    <a:lstStyle/>
                    <a:p>
                      <a:r>
                        <a:rPr lang="en-US" sz="600"/>
                        <a:t>S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NP VP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56066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.843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10459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.157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rowSpan="2">
                  <a:txBody>
                    <a:bodyPr/>
                    <a:lstStyle/>
                    <a:p>
                      <a:r>
                        <a:rPr lang="en-US" sz="500"/>
                        <a:t>SBAR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S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9731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.544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 vMerge="1">
                  <a:txBody>
                    <a:bodyPr/>
                    <a:lstStyle/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WHNP S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8162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.456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500"/>
                        <a:t>ADVP</a:t>
                      </a:r>
                    </a:p>
                    <a:p>
                      <a:r>
                        <a:rPr lang="en-US" sz="500"/>
                        <a:t>*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Adv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17331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1.000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Sinf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TO</a:t>
                      </a:r>
                      <a:r>
                        <a:rPr lang="en-US" sz="600" baseline="0"/>
                        <a:t> VP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11932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1.000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2100" y="127001"/>
            <a:ext cx="215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Engravers MT"/>
              </a:rPr>
              <a:t>A VISUAL REPRESENTATION OF THE ENGLISH LANGUAGE.                                                                                          </a:t>
            </a:r>
            <a:r>
              <a:rPr lang="en-US" sz="2000" b="1">
                <a:latin typeface="Cochin"/>
              </a:rPr>
              <a:t>By David Temperley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67930" y="565150"/>
            <a:ext cx="1367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Table 1. Syntactic rules</a:t>
            </a:r>
          </a:p>
          <a:p>
            <a:r>
              <a:rPr lang="en-US" sz="1000"/>
              <a:t>and their probabilities.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8502" y="6299200"/>
            <a:ext cx="149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*The expansion ADVP-&gt;Adv could  not be included, since no higher-level expansion includes ADVP.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262849" y="7264400"/>
          <a:ext cx="1403837" cy="3414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1"/>
                <a:gridCol w="381000"/>
                <a:gridCol w="635486"/>
              </a:tblGrid>
              <a:tr h="166941">
                <a:tc>
                  <a:txBody>
                    <a:bodyPr/>
                    <a:lstStyle/>
                    <a:p>
                      <a:r>
                        <a:rPr lang="en-US" sz="600" b="1"/>
                        <a:t>Symbol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TB</a:t>
                      </a:r>
                      <a:r>
                        <a:rPr lang="en-US" sz="600" b="1" baseline="0"/>
                        <a:t> sym-bol(s)</a:t>
                      </a:r>
                      <a:endParaRPr lang="en-US" sz="600" b="1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Description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A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JJ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adjective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D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DT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determiner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NN,</a:t>
                      </a:r>
                      <a:r>
                        <a:rPr lang="en-US" sz="600" baseline="0"/>
                        <a:t> NNS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noun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NP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noun phrase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IN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preposition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PP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prepositional phrase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9">
                <a:tc>
                  <a:txBody>
                    <a:bodyPr/>
                    <a:lstStyle/>
                    <a:p>
                      <a:r>
                        <a:rPr lang="en-US" sz="600"/>
                        <a:t>ProN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pronoun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PropN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NNP,</a:t>
                      </a:r>
                    </a:p>
                    <a:p>
                      <a:r>
                        <a:rPr lang="en-US" sz="600"/>
                        <a:t>NNPS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proper noun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S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S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clause</a:t>
                      </a:r>
                      <a:r>
                        <a:rPr lang="en-US" sz="600" baseline="0"/>
                        <a:t>/</a:t>
                      </a:r>
                      <a:r>
                        <a:rPr lang="en-US" sz="600"/>
                        <a:t>sentence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SBAR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SBAR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parent</a:t>
                      </a:r>
                      <a:r>
                        <a:rPr lang="en-US" sz="600" baseline="0"/>
                        <a:t> of S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Sinf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S/VP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infinitive</a:t>
                      </a:r>
                      <a:r>
                        <a:rPr lang="en-US" sz="600" baseline="0"/>
                        <a:t> clause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TH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IN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“that”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TO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TO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“to”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V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VB</a:t>
                      </a:r>
                      <a:r>
                        <a:rPr lang="en-US" sz="600" baseline="0"/>
                        <a:t>, VBD,</a:t>
                      </a:r>
                    </a:p>
                    <a:p>
                      <a:r>
                        <a:rPr lang="en-US" sz="600" baseline="0"/>
                        <a:t>VBP, etc.</a:t>
                      </a:r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verb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VP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verb phrase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46">
                <a:tc>
                  <a:txBody>
                    <a:bodyPr/>
                    <a:lstStyle/>
                    <a:p>
                      <a:r>
                        <a:rPr lang="en-US" sz="600"/>
                        <a:t>WH</a:t>
                      </a:r>
                    </a:p>
                    <a:p>
                      <a:endParaRPr lang="en-US" sz="600"/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WHNP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relative</a:t>
                      </a:r>
                    </a:p>
                    <a:p>
                      <a:r>
                        <a:rPr lang="en-US" sz="600"/>
                        <a:t>pronoun</a:t>
                      </a:r>
                    </a:p>
                  </a:txBody>
                  <a:tcPr marR="0" marT="18288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751551" y="9899650"/>
            <a:ext cx="13589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Reference: Marcus, M., Santorini, B., </a:t>
            </a:r>
          </a:p>
          <a:p>
            <a:r>
              <a:rPr lang="en-US" sz="600"/>
              <a:t>&amp; Marcinkiewicz, M. 1993. Building a </a:t>
            </a:r>
          </a:p>
          <a:p>
            <a:r>
              <a:rPr lang="en-US" sz="600"/>
              <a:t>large annotated corpus of English: The  Penn Treebank. </a:t>
            </a:r>
            <a:r>
              <a:rPr lang="en-US" sz="600" i="1"/>
              <a:t>Computational Linguistics,  19:313—330.</a:t>
            </a:r>
            <a:endParaRPr lang="en-US" sz="600"/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86649" y="6686550"/>
            <a:ext cx="1568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Table 2. Symbols used and</a:t>
            </a:r>
          </a:p>
          <a:p>
            <a:r>
              <a:rPr lang="en-US" sz="1000"/>
              <a:t>their Treebank equivalents </a:t>
            </a:r>
          </a:p>
          <a:p>
            <a:r>
              <a:rPr lang="en-US" sz="1000"/>
              <a:t>and descriptions.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868</Words>
  <Application>Microsoft Macintosh PowerPoint</Application>
  <PresentationFormat>Custom</PresentationFormat>
  <Paragraphs>158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Temperley</dc:creator>
  <cp:lastModifiedBy>David Temperley</cp:lastModifiedBy>
  <cp:revision>30</cp:revision>
  <dcterms:created xsi:type="dcterms:W3CDTF">2012-08-17T11:08:14Z</dcterms:created>
  <dcterms:modified xsi:type="dcterms:W3CDTF">2012-08-17T13:32:01Z</dcterms:modified>
</cp:coreProperties>
</file>